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80" r:id="rId2"/>
    <p:sldId id="257" r:id="rId3"/>
    <p:sldId id="262" r:id="rId4"/>
    <p:sldId id="258" r:id="rId5"/>
    <p:sldId id="259" r:id="rId6"/>
    <p:sldId id="263" r:id="rId7"/>
    <p:sldId id="264" r:id="rId8"/>
    <p:sldId id="282" r:id="rId9"/>
    <p:sldId id="284" r:id="rId10"/>
    <p:sldId id="285" r:id="rId11"/>
    <p:sldId id="268" r:id="rId12"/>
    <p:sldId id="287" r:id="rId13"/>
    <p:sldId id="288" r:id="rId14"/>
    <p:sldId id="290" r:id="rId15"/>
    <p:sldId id="289" r:id="rId16"/>
    <p:sldId id="291" r:id="rId17"/>
    <p:sldId id="292" r:id="rId18"/>
    <p:sldId id="293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217"/>
    <a:srgbClr val="CC3300"/>
    <a:srgbClr val="41140B"/>
    <a:srgbClr val="682012"/>
    <a:srgbClr val="040404"/>
    <a:srgbClr val="991D13"/>
    <a:srgbClr val="59110B"/>
    <a:srgbClr val="990033"/>
    <a:srgbClr val="A93D11"/>
    <a:srgbClr val="D22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A3D54-6891-F7F8-320A-99933A130DC2}" v="11" dt="2021-12-07T05:48:23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neer Selvam" userId="S::contact@codeshoppy.com::f25469a4-5f5b-43d9-8bc8-25bf5402de52" providerId="AD" clId="Web-{699A3D54-6891-F7F8-320A-99933A130DC2}"/>
    <pc:docChg chg="modSld">
      <pc:chgData name="Panneer Selvam" userId="S::contact@codeshoppy.com::f25469a4-5f5b-43d9-8bc8-25bf5402de52" providerId="AD" clId="Web-{699A3D54-6891-F7F8-320A-99933A130DC2}" dt="2021-12-07T05:48:23.179" v="10" actId="20577"/>
      <pc:docMkLst>
        <pc:docMk/>
      </pc:docMkLst>
      <pc:sldChg chg="modSp">
        <pc:chgData name="Panneer Selvam" userId="S::contact@codeshoppy.com::f25469a4-5f5b-43d9-8bc8-25bf5402de52" providerId="AD" clId="Web-{699A3D54-6891-F7F8-320A-99933A130DC2}" dt="2021-12-07T05:48:23.179" v="10" actId="20577"/>
        <pc:sldMkLst>
          <pc:docMk/>
          <pc:sldMk cId="3930554759" sldId="269"/>
        </pc:sldMkLst>
        <pc:spChg chg="mod">
          <ac:chgData name="Panneer Selvam" userId="S::contact@codeshoppy.com::f25469a4-5f5b-43d9-8bc8-25bf5402de52" providerId="AD" clId="Web-{699A3D54-6891-F7F8-320A-99933A130DC2}" dt="2021-12-07T05:48:23.179" v="10" actId="20577"/>
          <ac:spMkLst>
            <pc:docMk/>
            <pc:sldMk cId="3930554759" sldId="26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200E1-C6A3-8EB2-CD91-6EA1C016786E}"/>
              </a:ext>
            </a:extLst>
          </p:cNvPr>
          <p:cNvSpPr/>
          <p:nvPr userDrawn="1"/>
        </p:nvSpPr>
        <p:spPr>
          <a:xfrm>
            <a:off x="10045521" y="154546"/>
            <a:ext cx="1912017" cy="60510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6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12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122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61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688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656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10045521" y="154546"/>
            <a:ext cx="1912017" cy="60510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27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2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50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4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4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6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CC7-2B92-49EA-A87A-CDB0E892FBD9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A2AA7B-1214-4015-A176-A390C20533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5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6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8173" y="2707457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Roboto"/>
              </a:rPr>
              <a:t>LIBRARY MANAGEMENT SYSTEM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20B04-8F28-215B-9E9C-4E436CB57686}"/>
              </a:ext>
            </a:extLst>
          </p:cNvPr>
          <p:cNvSpPr txBox="1"/>
          <p:nvPr/>
        </p:nvSpPr>
        <p:spPr>
          <a:xfrm>
            <a:off x="2752531" y="3937518"/>
            <a:ext cx="6904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number:3024</a:t>
            </a:r>
          </a:p>
          <a:p>
            <a:r>
              <a:rPr lang="en-US" sz="2000" dirty="0"/>
              <a:t>Team Members:</a:t>
            </a:r>
          </a:p>
          <a:p>
            <a:r>
              <a:rPr lang="en-US" sz="2000" dirty="0"/>
              <a:t>2200032335   G. Sai Balaji</a:t>
            </a:r>
          </a:p>
          <a:p>
            <a:r>
              <a:rPr lang="en-US" sz="2000" dirty="0"/>
              <a:t>2200032335   </a:t>
            </a:r>
            <a:r>
              <a:rPr lang="en-US" sz="2000" dirty="0" err="1"/>
              <a:t>P.srinidh</a:t>
            </a:r>
            <a:endParaRPr lang="en-US" sz="2000" dirty="0"/>
          </a:p>
          <a:p>
            <a:r>
              <a:rPr lang="en-US" sz="2000" dirty="0"/>
              <a:t>2200032343   </a:t>
            </a:r>
            <a:r>
              <a:rPr lang="en-US" sz="2000" dirty="0" err="1"/>
              <a:t>D.Harshith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65A87-B938-5BCA-50C5-92F10D7A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82" y="278334"/>
            <a:ext cx="2674429" cy="214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89CFA-177C-5F9D-8AA0-CFF9B0E7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4" y="3711510"/>
            <a:ext cx="3627275" cy="208323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FA65455-071B-79C6-FBE3-1CB9ECF35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8451995"/>
                  </p:ext>
                </p:extLst>
              </p:nvPr>
            </p:nvGraphicFramePr>
            <p:xfrm>
              <a:off x="-1906694" y="5794742"/>
              <a:ext cx="1469813" cy="826770"/>
            </p:xfrm>
            <a:graphic>
              <a:graphicData uri="http://schemas.microsoft.com/office/powerpoint/2016/slidezoom">
                <pslz:sldZm>
                  <pslz:sldZmObj sldId="257" cId="131621096">
                    <pslz:zmPr id="{80921DAA-C328-4EB6-AF03-301F22396733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9813" cy="8267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FA65455-071B-79C6-FBE3-1CB9ECF35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906694" y="5794742"/>
                <a:ext cx="1469813" cy="8267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29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90BC8-0903-4FF1-49D2-9F18B0BD8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51" y="4264090"/>
            <a:ext cx="5863853" cy="2593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2533E6-C28A-D59C-9981-656E00C8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91" y="121298"/>
            <a:ext cx="6073666" cy="2773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FFF41-13D9-C0D4-A28B-3DB3A00BB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3856092"/>
            <a:ext cx="6081287" cy="288061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0A8CE44-0ABF-7B1A-7FCC-B4B1FFA6FE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9462514"/>
                  </p:ext>
                </p:extLst>
              </p:nvPr>
            </p:nvGraphicFramePr>
            <p:xfrm>
              <a:off x="2758540" y="4264090"/>
              <a:ext cx="81278" cy="45719"/>
            </p:xfrm>
            <a:graphic>
              <a:graphicData uri="http://schemas.microsoft.com/office/powerpoint/2016/slidezoom">
                <pslz:sldZm>
                  <pslz:sldZmObj sldId="268" cId="3418558547">
                    <pslz:zmPr id="{F27A6A1E-4C64-4E1E-8873-FEB70A7C5C2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0A8CE44-0ABF-7B1A-7FCC-B4B1FFA6F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8540" y="4264090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28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957696" y="476174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5" dirty="0">
                <a:solidFill>
                  <a:srgbClr val="D82128"/>
                </a:solidFill>
                <a:latin typeface="Roboto"/>
              </a:rPr>
              <a:t>CONCLUSION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57696" y="1104408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Hence we have designed the project to provide the user with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easy navigation, retrieval of data and necessary feedback as much as possible.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 In this project, the user is provided with an online system that can be used to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issue and return books in library management online.</a:t>
            </a:r>
            <a:r>
              <a:rPr lang="en-US" sz="1600" dirty="0">
                <a:latin typeface="RobotoRegular"/>
              </a:rPr>
              <a:t> It should be convenient for the  student to view the contents  of their 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status and  to  be able  to  return or  add  books  to their account.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The Online library System provides a number of features that are designed to make the student more comfortable.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This project helps in understanding the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creation of an interaction and the transparency between the student</a:t>
            </a:r>
            <a:r>
              <a:rPr lang="en-US" sz="1600" dirty="0">
                <a:latin typeface="RobotoRegular"/>
              </a:rPr>
              <a:t> and the librarian of the books through the system.</a:t>
            </a:r>
            <a:endParaRPr lang="en-IN" sz="1600" dirty="0">
              <a:latin typeface="RobotoRegular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 </a:t>
            </a:r>
            <a:endParaRPr lang="en-IN" sz="1600" b="1" dirty="0">
              <a:solidFill>
                <a:srgbClr val="C00000"/>
              </a:solidFill>
              <a:latin typeface="RobotoRegular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E040872-9209-8572-77CF-9BDF663421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504212"/>
                  </p:ext>
                </p:extLst>
              </p:nvPr>
            </p:nvGraphicFramePr>
            <p:xfrm flipH="1" flipV="1">
              <a:off x="6055361" y="3096597"/>
              <a:ext cx="81278" cy="45719"/>
            </p:xfrm>
            <a:graphic>
              <a:graphicData uri="http://schemas.microsoft.com/office/powerpoint/2016/slidezoom">
                <pslz:sldZm>
                  <pslz:sldZmObj sldId="286" cId="4182279714">
                    <pslz:zmPr id="{2DBE3364-4C83-4423-816D-3E5D64BBA39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 flipV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040872-9209-8572-77CF-9BDF663421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 flipV="1">
                <a:off x="6055361" y="3096597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5052665-A354-10B1-C009-2E313D7AF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6702593"/>
                  </p:ext>
                </p:extLst>
              </p:nvPr>
            </p:nvGraphicFramePr>
            <p:xfrm>
              <a:off x="63799" y="660840"/>
              <a:ext cx="147216" cy="82809"/>
            </p:xfrm>
            <a:graphic>
              <a:graphicData uri="http://schemas.microsoft.com/office/powerpoint/2016/slidezoom">
                <pslz:sldZm>
                  <pslz:sldZmObj sldId="287" cId="2645001027">
                    <pslz:zmPr id="{0EBC4356-B1B9-4E6A-ABB9-F87A4ACD3C4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216" cy="828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5052665-A354-10B1-C009-2E313D7AFF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99" y="660840"/>
                <a:ext cx="147216" cy="828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55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DDFB-0DB6-5EBB-B207-43EB6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41B0F-4506-02C0-6966-49767FA30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08923"/>
            <a:ext cx="9036509" cy="4213225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614918B-D75E-93AC-51A2-99ED2AEB1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6676915"/>
                  </p:ext>
                </p:extLst>
              </p:nvPr>
            </p:nvGraphicFramePr>
            <p:xfrm flipV="1">
              <a:off x="8084423" y="4487842"/>
              <a:ext cx="81278" cy="45719"/>
            </p:xfrm>
            <a:graphic>
              <a:graphicData uri="http://schemas.microsoft.com/office/powerpoint/2016/slidezoom">
                <pslz:sldZm>
                  <pslz:sldZmObj sldId="288" cId="618653128">
                    <pslz:zmPr id="{6FF10942-807D-4C94-86BD-5B485AEEB16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14918B-D75E-93AC-51A2-99ED2AEB1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8084423" y="4487842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01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3E78-7CEC-612A-D1F4-510AC3C4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1CA1E-7E21-AA11-F051-2CE96AC72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5" y="2221237"/>
            <a:ext cx="4774822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6615F-1BD0-F8E8-3491-A8F5B313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53" y="2068755"/>
            <a:ext cx="5898984" cy="41864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02BA14F-3F79-DBC6-4D8D-D30DB94B69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066848"/>
                  </p:ext>
                </p:extLst>
              </p:nvPr>
            </p:nvGraphicFramePr>
            <p:xfrm>
              <a:off x="-1240971" y="2439823"/>
              <a:ext cx="105980" cy="59614"/>
            </p:xfrm>
            <a:graphic>
              <a:graphicData uri="http://schemas.microsoft.com/office/powerpoint/2016/slidezoom">
                <pslz:sldZm>
                  <pslz:sldZmObj sldId="289" cId="3585028322">
                    <pslz:zmPr id="{F541843F-CC12-49E2-8899-156752E4CE0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980" cy="59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2BA14F-3F79-DBC6-4D8D-D30DB94B6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40971" y="2439823"/>
                <a:ext cx="105980" cy="59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72FD22F-4A97-E80B-307F-3AF754B642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6014027"/>
                  </p:ext>
                </p:extLst>
              </p:nvPr>
            </p:nvGraphicFramePr>
            <p:xfrm>
              <a:off x="2337859" y="5066290"/>
              <a:ext cx="81278" cy="45719"/>
            </p:xfrm>
            <a:graphic>
              <a:graphicData uri="http://schemas.microsoft.com/office/powerpoint/2016/slidezoom">
                <pslz:sldZm>
                  <pslz:sldZmObj sldId="290" cId="4142521039">
                    <pslz:zmPr id="{30A71B83-C793-4C72-84E1-5072BA7A46F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72FD22F-4A97-E80B-307F-3AF754B642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7859" y="5066290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653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EAA8-0B2E-E96B-722C-9610AB64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View books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01D2B7-7E6E-154F-76F0-A5FA63DF6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524" y="2160588"/>
            <a:ext cx="8322990" cy="3881437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F5D7B01-D637-E744-5C06-8D61EC76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041535"/>
                  </p:ext>
                </p:extLst>
              </p:nvPr>
            </p:nvGraphicFramePr>
            <p:xfrm flipV="1">
              <a:off x="3569813" y="2406131"/>
              <a:ext cx="81278" cy="45719"/>
            </p:xfrm>
            <a:graphic>
              <a:graphicData uri="http://schemas.microsoft.com/office/powerpoint/2016/slidezoom">
                <pslz:sldZm>
                  <pslz:sldZmObj sldId="289" cId="3585028322">
                    <pslz:zmPr id="{A9B047ED-4F28-4B0A-A244-BFFDF9748A9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5D7B01-D637-E744-5C06-8D61EC76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569813" y="2406131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52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4E8D-43DB-FBD6-326E-683C3994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profile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4B9A47-89E4-4FDA-C7E9-010D10CC5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79" y="2160588"/>
            <a:ext cx="8487880" cy="3881437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1FB83A8-F95D-CE6A-60B8-0185765943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2791519"/>
                  </p:ext>
                </p:extLst>
              </p:nvPr>
            </p:nvGraphicFramePr>
            <p:xfrm>
              <a:off x="4661795" y="2929579"/>
              <a:ext cx="81278" cy="45719"/>
            </p:xfrm>
            <a:graphic>
              <a:graphicData uri="http://schemas.microsoft.com/office/powerpoint/2016/slidezoom">
                <pslz:sldZm>
                  <pslz:sldZmObj sldId="291" cId="2130810618">
                    <pslz:zmPr id="{04F52C5E-A0E1-474E-8C28-40B93E68073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FB83A8-F95D-CE6A-60B8-0185765943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1795" y="2929579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028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D7DC-6F7A-7454-E23A-B227CE87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Borrow books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3E776-B723-F72C-DE45-55596BA1C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110" y="2160588"/>
            <a:ext cx="8439817" cy="3881437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DC9929A4-E441-9D0C-E1CF-0A417C30BD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648558"/>
                  </p:ext>
                </p:extLst>
              </p:nvPr>
            </p:nvGraphicFramePr>
            <p:xfrm>
              <a:off x="3896792" y="5850060"/>
              <a:ext cx="81278" cy="45719"/>
            </p:xfrm>
            <a:graphic>
              <a:graphicData uri="http://schemas.microsoft.com/office/powerpoint/2016/slidezoom">
                <pslz:sldZm>
                  <pslz:sldZmObj sldId="292" cId="517033195">
                    <pslz:zmPr id="{7CA8A5F5-3696-453D-958D-3981C39325C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9929A4-E441-9D0C-E1CF-0A417C30B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792" y="5850060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810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BED0-4A71-2A29-588A-B4DD15C7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D122F-E727-49AC-D5CA-58A135E2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287" y="2160588"/>
            <a:ext cx="8399464" cy="3881437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698F750-53BA-20CC-E7D8-28F93980F0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4958501"/>
                  </p:ext>
                </p:extLst>
              </p:nvPr>
            </p:nvGraphicFramePr>
            <p:xfrm>
              <a:off x="1396138" y="4441138"/>
              <a:ext cx="81278" cy="45719"/>
            </p:xfrm>
            <a:graphic>
              <a:graphicData uri="http://schemas.microsoft.com/office/powerpoint/2016/slidezoom">
                <pslz:sldZm>
                  <pslz:sldZmObj sldId="293" cId="1887401877">
                    <pslz:zmPr id="{A48FF91B-FAF4-4533-8970-69E1DDCD38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698F750-53BA-20CC-E7D8-28F93980F0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138" y="4441138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03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DDAE-D246-A863-7F0B-B377340E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Books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03616F-137D-75DE-C085-8DA6D098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01" y="2160588"/>
            <a:ext cx="8373436" cy="3881437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88A96115-C3A4-8E55-CBB5-B925EB8D6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2046288"/>
                  </p:ext>
                </p:extLst>
              </p:nvPr>
            </p:nvGraphicFramePr>
            <p:xfrm flipV="1">
              <a:off x="5486400" y="3740408"/>
              <a:ext cx="115287" cy="64849"/>
            </p:xfrm>
            <a:graphic>
              <a:graphicData uri="http://schemas.microsoft.com/office/powerpoint/2016/slidezoom">
                <pslz:sldZm>
                  <pslz:sldZmObj sldId="286" cId="4182279714">
                    <pslz:zmPr id="{04A75BF7-9856-4C43-9BFA-A9734D6F280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115287" cy="64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8A96115-C3A4-8E55-CBB5-B925EB8D6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5486400" y="3740408"/>
                <a:ext cx="115287" cy="64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01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78483-FF97-CB5A-88CF-D0FEABF4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89" y="2419738"/>
            <a:ext cx="5418666" cy="1751045"/>
          </a:xfrm>
        </p:spPr>
        <p:txBody>
          <a:bodyPr>
            <a:noAutofit/>
          </a:bodyPr>
          <a:lstStyle/>
          <a:p>
            <a:r>
              <a:rPr lang="en-IN" sz="7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227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6017" y="0"/>
            <a:ext cx="10515600" cy="13255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2000" b="1" spc="-15" dirty="0">
                <a:solidFill>
                  <a:srgbClr val="D82128"/>
                </a:solidFill>
                <a:latin typeface="Roboto"/>
                <a:cs typeface="Roboto"/>
              </a:rPr>
              <a:t>AIM OF THE PROJECT</a:t>
            </a:r>
            <a:endParaRPr lang="en-US" sz="2000" b="1" dirty="0">
              <a:latin typeface="Roboto"/>
              <a:cs typeface="Roboto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6017" y="886265"/>
            <a:ext cx="11085854" cy="57592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A college library management is a project that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manages and stores books information </a:t>
            </a:r>
            <a:r>
              <a:rPr lang="en-US" sz="1600" dirty="0">
                <a:latin typeface="RobotoRegular"/>
              </a:rPr>
              <a:t>electronically according to students needs. The system helps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both students and library manager to keep a constant track of all the books </a:t>
            </a:r>
            <a:r>
              <a:rPr lang="en-US" sz="1600" dirty="0">
                <a:latin typeface="RobotoRegular"/>
              </a:rPr>
              <a:t>available in the library.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 It allows both the admin and the student to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search for the desired book</a:t>
            </a:r>
            <a:r>
              <a:rPr lang="en-US" sz="1600" dirty="0">
                <a:latin typeface="RobotoRegular"/>
              </a:rPr>
              <a:t>. It becomes necessary for colleges to keep a continuous check on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the books issued and returned and even calculate fine</a:t>
            </a:r>
            <a:r>
              <a:rPr lang="en-US" sz="1600" dirty="0">
                <a:latin typeface="RobotoRegular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This task if carried out manually will be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tedious and includes chances of mistakes</a:t>
            </a:r>
            <a:r>
              <a:rPr lang="en-US" sz="1600" dirty="0">
                <a:latin typeface="RobotoRegular"/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These errors are avoided by allowing the system to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keep track of information such as issue date, last date to return the book</a:t>
            </a:r>
            <a:r>
              <a:rPr lang="en-US" sz="1600" dirty="0">
                <a:latin typeface="RobotoRegular"/>
              </a:rPr>
              <a:t> and even fine information and thus there is no need to keep manual track of this information which thereby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avoids chances of mistakes.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Thus this system reduces manual work to a great extent allows smooth flow of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library activities by removing chances of errors in the details.</a:t>
            </a:r>
            <a:endParaRPr lang="en-IN" sz="1600" b="1" dirty="0">
              <a:solidFill>
                <a:srgbClr val="C00000"/>
              </a:solidFill>
              <a:latin typeface="RobotoRegular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  <a:p>
            <a:pPr marL="0" indent="0" algn="just">
              <a:buNone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0187C24-5D39-C35C-0A4E-374480398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045611"/>
                  </p:ext>
                </p:extLst>
              </p:nvPr>
            </p:nvGraphicFramePr>
            <p:xfrm flipH="1">
              <a:off x="10414000" y="6247130"/>
              <a:ext cx="81278" cy="45719"/>
            </p:xfrm>
            <a:graphic>
              <a:graphicData uri="http://schemas.microsoft.com/office/powerpoint/2016/slidezoom">
                <pslz:sldZm>
                  <pslz:sldZmObj sldId="262" cId="2378726468">
                    <pslz:zmPr id="{00EA7E1B-6E6E-49DC-80E2-A6A1B8F9FB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0187C24-5D39-C35C-0A4E-374480398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414000" y="6247130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2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682719" y="476174"/>
            <a:ext cx="253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5" dirty="0">
                <a:solidFill>
                  <a:srgbClr val="D82128"/>
                </a:solidFill>
                <a:latin typeface="Roboto"/>
              </a:rPr>
              <a:t>PROPOSED SYSTEM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719" y="845506"/>
            <a:ext cx="10846524" cy="5708475"/>
          </a:xfrm>
        </p:spPr>
        <p:txBody>
          <a:bodyPr>
            <a:normAutofit fontScale="70000" lnSpcReduction="20000"/>
          </a:bodyPr>
          <a:lstStyle/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Proposed system is an </a:t>
            </a:r>
            <a:r>
              <a:rPr lang="en-US" sz="2000" b="1" dirty="0">
                <a:solidFill>
                  <a:srgbClr val="C00000"/>
                </a:solidFill>
                <a:latin typeface="RobotoRegular"/>
              </a:rPr>
              <a:t>automated Library Management System</a:t>
            </a:r>
            <a:r>
              <a:rPr lang="en-US" sz="2000" dirty="0">
                <a:latin typeface="RobotoRegular"/>
              </a:rPr>
              <a:t>. Through our software user can </a:t>
            </a:r>
            <a:r>
              <a:rPr lang="en-US" sz="2000" b="1" dirty="0">
                <a:solidFill>
                  <a:srgbClr val="C00000"/>
                </a:solidFill>
                <a:latin typeface="RobotoRegular"/>
              </a:rPr>
              <a:t>add books, search books, renewal, update information, edit information, and return books in quick time</a:t>
            </a:r>
            <a:r>
              <a:rPr lang="en-US" sz="2000" dirty="0">
                <a:latin typeface="RobotoRegular"/>
              </a:rPr>
              <a:t>. Our proposed system has the following advantages.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Developed a well-organized </a:t>
            </a:r>
            <a:r>
              <a:rPr lang="en-US" sz="2000" b="1" dirty="0">
                <a:solidFill>
                  <a:srgbClr val="C00000"/>
                </a:solidFill>
                <a:latin typeface="RobotoRegular"/>
              </a:rPr>
              <a:t>book issue and searching system</a:t>
            </a:r>
            <a:r>
              <a:rPr lang="en-US" sz="2000" dirty="0">
                <a:latin typeface="RobotoRegular"/>
              </a:rPr>
              <a:t>. Produced a well-designed and functioning system in accordance to the needs and wants of the borrowers.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Minimized the task and the effort being performed by both the </a:t>
            </a:r>
            <a:r>
              <a:rPr lang="en-US" sz="2000" b="1" dirty="0">
                <a:solidFill>
                  <a:srgbClr val="C00000"/>
                </a:solidFill>
                <a:latin typeface="RobotoRegular"/>
              </a:rPr>
              <a:t>owners and borrowers.</a:t>
            </a:r>
            <a:endParaRPr lang="en-IN" sz="2000" b="1" dirty="0">
              <a:solidFill>
                <a:srgbClr val="C00000"/>
              </a:solidFill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Provided the school and the students a well-organize and well-presented reports.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User friendly interface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Fast access to database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Less error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More Storage Capacity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Search facility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Look and Feel Environment</a:t>
            </a:r>
            <a:endParaRPr lang="en-IN" sz="2000" dirty="0">
              <a:latin typeface="RobotoRegular"/>
            </a:endParaRPr>
          </a:p>
          <a:p>
            <a:pPr lvl="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RobotoRegular"/>
              </a:rPr>
              <a:t>. Quick transaction</a:t>
            </a:r>
            <a:endParaRPr lang="en-IN" sz="2000" dirty="0">
              <a:latin typeface="RobotoRegular"/>
            </a:endParaRPr>
          </a:p>
          <a:p>
            <a:pPr marL="0" indent="0">
              <a:buNone/>
            </a:pPr>
            <a:endParaRPr lang="en-IN" sz="1600" dirty="0"/>
          </a:p>
          <a:p>
            <a:pPr lvl="0"/>
            <a:endParaRPr lang="en-IN" sz="1600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3DA48A0-6384-9E1D-ADF8-DCB3A04EA0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41204"/>
                  </p:ext>
                </p:extLst>
              </p:nvPr>
            </p:nvGraphicFramePr>
            <p:xfrm>
              <a:off x="4606995" y="2570480"/>
              <a:ext cx="97084" cy="54610"/>
            </p:xfrm>
            <a:graphic>
              <a:graphicData uri="http://schemas.microsoft.com/office/powerpoint/2016/slidezoom">
                <pslz:sldZm>
                  <pslz:sldZmObj sldId="258" cId="2698284956">
                    <pslz:zmPr id="{4C6DC7CC-DDE5-4A45-AA66-1A7E9ECEEC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084" cy="54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DA48A0-6384-9E1D-ADF8-DCB3A04EA0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995" y="2570480"/>
                <a:ext cx="97084" cy="54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72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9411" y="309809"/>
            <a:ext cx="10515600" cy="702062"/>
          </a:xfrm>
        </p:spPr>
        <p:txBody>
          <a:bodyPr>
            <a:normAutofit/>
          </a:bodyPr>
          <a:lstStyle/>
          <a:p>
            <a:r>
              <a:rPr lang="en-US" sz="2000" b="1" spc="-15" dirty="0">
                <a:solidFill>
                  <a:srgbClr val="D82128"/>
                </a:solidFill>
                <a:latin typeface="Roboto"/>
                <a:cs typeface="Roboto"/>
              </a:rPr>
              <a:t>OBJECTIVE OF THIS PROJECT</a:t>
            </a:r>
            <a:endParaRPr lang="en-IN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9410" y="1011870"/>
            <a:ext cx="11023243" cy="540257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This project system was highly recommended due to the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rapid increase of computer related tools </a:t>
            </a:r>
            <a:r>
              <a:rPr lang="en-US" sz="1600" dirty="0">
                <a:latin typeface="RobotoRegular"/>
              </a:rPr>
              <a:t>in the industry.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With this proposed system features and functions of the </a:t>
            </a:r>
            <a:r>
              <a:rPr lang="en-US" sz="1600" b="1" dirty="0">
                <a:solidFill>
                  <a:srgbClr val="C00000"/>
                </a:solidFill>
                <a:latin typeface="RobotoRegular"/>
              </a:rPr>
              <a:t>online book shop and the e-librar</a:t>
            </a:r>
            <a:r>
              <a:rPr lang="en-US" sz="1600" dirty="0">
                <a:latin typeface="RobotoRegular"/>
              </a:rPr>
              <a:t>y that will be able to accommodate more reliably consistent and faster in providing a better service to the users.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53C4636-F796-D4BA-EAE1-1DB6CA6B5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724917"/>
                  </p:ext>
                </p:extLst>
              </p:nvPr>
            </p:nvGraphicFramePr>
            <p:xfrm flipV="1">
              <a:off x="52362" y="754911"/>
              <a:ext cx="65476" cy="131354"/>
            </p:xfrm>
            <a:graphic>
              <a:graphicData uri="http://schemas.microsoft.com/office/powerpoint/2016/slidezoom">
                <pslz:sldZm>
                  <pslz:sldZmObj sldId="259" cId="727119216">
                    <pslz:zmPr id="{B3F02E00-1715-40BC-AA20-0DE99305B69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65476" cy="1313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53C4636-F796-D4BA-EAE1-1DB6CA6B5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52362" y="754911"/>
                <a:ext cx="65476" cy="1313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28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83" y="277621"/>
            <a:ext cx="10515600" cy="816561"/>
          </a:xfrm>
        </p:spPr>
        <p:txBody>
          <a:bodyPr>
            <a:normAutofit/>
          </a:bodyPr>
          <a:lstStyle/>
          <a:p>
            <a:r>
              <a:rPr lang="en-US" sz="2500" b="1" spc="-15" dirty="0">
                <a:solidFill>
                  <a:srgbClr val="D82128"/>
                </a:solidFill>
                <a:latin typeface="Roboto"/>
              </a:rPr>
              <a:t>SOFTWARE AND HARDWARE REQUIREMENTS </a:t>
            </a:r>
            <a:endParaRPr lang="en-IN" sz="2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4583" y="831909"/>
            <a:ext cx="11328364" cy="602609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2000" b="1" spc="-35" dirty="0">
                <a:solidFill>
                  <a:srgbClr val="DA2727"/>
                </a:solidFill>
                <a:latin typeface="Roboto"/>
                <a:cs typeface="Roboto"/>
              </a:rPr>
              <a:t>HARDWARE REQUIREMENTS: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latin typeface="RobotoRegular"/>
              </a:rPr>
              <a:t>Processor		  :     intel i3</a:t>
            </a:r>
            <a:endParaRPr lang="en-IN" sz="2000" dirty="0">
              <a:latin typeface="RobotoRegular"/>
            </a:endParaRPr>
          </a:p>
          <a:p>
            <a:pPr lvl="0">
              <a:lnSpc>
                <a:spcPct val="120000"/>
              </a:lnSpc>
            </a:pPr>
            <a:r>
              <a:rPr lang="en-US" sz="2000" dirty="0">
                <a:latin typeface="RobotoRegular"/>
              </a:rPr>
              <a:t>Ram			         :      4GB</a:t>
            </a:r>
            <a:endParaRPr lang="en-IN" sz="2000" dirty="0">
              <a:latin typeface="RobotoRegular"/>
            </a:endParaRPr>
          </a:p>
          <a:p>
            <a:pPr lvl="0">
              <a:lnSpc>
                <a:spcPct val="120000"/>
              </a:lnSpc>
            </a:pPr>
            <a:r>
              <a:rPr lang="en-US" sz="2000" dirty="0">
                <a:latin typeface="RobotoRegular"/>
              </a:rPr>
              <a:t>Hard disk 	  :      512GB</a:t>
            </a:r>
            <a:endParaRPr lang="en-IN" sz="2000" b="1" dirty="0">
              <a:latin typeface="Roboto"/>
              <a:cs typeface="Robot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sz="2000" b="1" spc="-35" dirty="0">
                <a:solidFill>
                  <a:srgbClr val="DA2727"/>
                </a:solidFill>
                <a:latin typeface="Roboto"/>
                <a:cs typeface="Roboto"/>
              </a:rPr>
              <a:t>SOFTWARE REQUIREMENTS: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RobotoRegular"/>
              </a:rPr>
              <a:t>Front end	: java script, materiel </a:t>
            </a:r>
            <a:r>
              <a:rPr lang="en-US" sz="2000" dirty="0" err="1">
                <a:latin typeface="RobotoRegular"/>
              </a:rPr>
              <a:t>ui</a:t>
            </a:r>
            <a:endParaRPr lang="en-IN" sz="2000" dirty="0">
              <a:latin typeface="RobotoRegular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RobotoRegular"/>
              </a:rPr>
              <a:t>Back end	: </a:t>
            </a:r>
            <a:r>
              <a:rPr lang="en-US" sz="2000" dirty="0" err="1">
                <a:latin typeface="RobotoRegular"/>
              </a:rPr>
              <a:t>Mongodb</a:t>
            </a:r>
            <a:r>
              <a:rPr lang="en-US" sz="2000" dirty="0">
                <a:latin typeface="RobotoRegular"/>
              </a:rPr>
              <a:t>, </a:t>
            </a:r>
            <a:r>
              <a:rPr lang="en-US" sz="2000" dirty="0" err="1">
                <a:latin typeface="RobotoRegular"/>
              </a:rPr>
              <a:t>mysql</a:t>
            </a:r>
            <a:endParaRPr lang="en-IN" sz="2000" dirty="0">
              <a:latin typeface="RobotoRegular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  <a:p>
            <a:pPr marL="0" indent="0">
              <a:buNone/>
            </a:pPr>
            <a:endParaRPr lang="en-IN" sz="2000" b="1" spc="-35" dirty="0">
              <a:solidFill>
                <a:srgbClr val="DA2727"/>
              </a:solidFill>
              <a:latin typeface="Roboto"/>
              <a:cs typeface="Roboto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  <a:p>
            <a:pPr marL="0" indent="0">
              <a:buNone/>
            </a:pPr>
            <a:r>
              <a:rPr lang="en-US" sz="2000" dirty="0"/>
              <a:t> </a:t>
            </a:r>
            <a:endParaRPr lang="en-IN" sz="2000" dirty="0"/>
          </a:p>
          <a:p>
            <a:pPr marL="0" indent="0">
              <a:buNone/>
            </a:pPr>
            <a:endParaRPr lang="en-IN" sz="2000" b="1" spc="-35" dirty="0">
              <a:solidFill>
                <a:srgbClr val="DA2727"/>
              </a:solidFill>
              <a:latin typeface="Roboto"/>
              <a:cs typeface="Roboto"/>
            </a:endParaRP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3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138"/>
          <p:cNvGrpSpPr/>
          <p:nvPr/>
        </p:nvGrpSpPr>
        <p:grpSpPr>
          <a:xfrm>
            <a:off x="7328080" y="1499724"/>
            <a:ext cx="3484808" cy="3706060"/>
            <a:chOff x="777926" y="5809361"/>
            <a:chExt cx="1541780" cy="1506220"/>
          </a:xfrm>
        </p:grpSpPr>
        <p:sp>
          <p:nvSpPr>
            <p:cNvPr id="6" name="object 139"/>
            <p:cNvSpPr/>
            <p:nvPr/>
          </p:nvSpPr>
          <p:spPr>
            <a:xfrm>
              <a:off x="1511973" y="5929757"/>
              <a:ext cx="80264" cy="101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40"/>
            <p:cNvSpPr/>
            <p:nvPr/>
          </p:nvSpPr>
          <p:spPr>
            <a:xfrm>
              <a:off x="1286433" y="5884888"/>
              <a:ext cx="69697" cy="70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41"/>
            <p:cNvSpPr/>
            <p:nvPr/>
          </p:nvSpPr>
          <p:spPr>
            <a:xfrm>
              <a:off x="2077300" y="6025909"/>
              <a:ext cx="15240" cy="83185"/>
            </a:xfrm>
            <a:custGeom>
              <a:avLst/>
              <a:gdLst/>
              <a:ahLst/>
              <a:cxnLst/>
              <a:rect l="l" t="t" r="r" b="b"/>
              <a:pathLst>
                <a:path w="15239" h="83185">
                  <a:moveTo>
                    <a:pt x="2730" y="0"/>
                  </a:moveTo>
                  <a:lnTo>
                    <a:pt x="0" y="82727"/>
                  </a:lnTo>
                  <a:lnTo>
                    <a:pt x="12204" y="83121"/>
                  </a:lnTo>
                  <a:lnTo>
                    <a:pt x="14935" y="406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AAC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2"/>
            <p:cNvSpPr/>
            <p:nvPr/>
          </p:nvSpPr>
          <p:spPr>
            <a:xfrm>
              <a:off x="1666278" y="5809361"/>
              <a:ext cx="99161" cy="99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3"/>
            <p:cNvSpPr/>
            <p:nvPr/>
          </p:nvSpPr>
          <p:spPr>
            <a:xfrm>
              <a:off x="777926" y="5886043"/>
              <a:ext cx="1541606" cy="14291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341D1DDC-CD5C-5464-D0B9-A046EC37B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129722"/>
                  </p:ext>
                </p:extLst>
              </p:nvPr>
            </p:nvGraphicFramePr>
            <p:xfrm flipH="1">
              <a:off x="7824925" y="3877632"/>
              <a:ext cx="81279" cy="45719"/>
            </p:xfrm>
            <a:graphic>
              <a:graphicData uri="http://schemas.microsoft.com/office/powerpoint/2016/slidezoom">
                <pslz:sldZm>
                  <pslz:sldZmObj sldId="263" cId="977401108">
                    <pslz:zmPr id="{6DB31107-A872-4924-9D5A-165DA93EE15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1279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41D1DDC-CD5C-5464-D0B9-A046EC37B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824925" y="3877632"/>
                <a:ext cx="81279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11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924122" y="476174"/>
            <a:ext cx="5428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5" dirty="0">
                <a:solidFill>
                  <a:srgbClr val="D82128"/>
                </a:solidFill>
                <a:latin typeface="Roboto"/>
              </a:rPr>
              <a:t>ADVANTAGES OF LIBRARY MANAGEMENT SYSTEM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122" y="1226101"/>
            <a:ext cx="105156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Efficient resource management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Easy access to information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Improved data management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Enhanced user experience</a:t>
            </a:r>
          </a:p>
          <a:p>
            <a:pPr>
              <a:buFont typeface="+mj-lt"/>
              <a:buAutoNum type="arabicPeriod"/>
            </a:pPr>
            <a:r>
              <a:rPr lang="en-US" dirty="0"/>
              <a:t>Remote access</a:t>
            </a:r>
          </a:p>
          <a:p>
            <a:pPr>
              <a:buFont typeface="+mj-lt"/>
              <a:buAutoNum type="arabicPeriod"/>
            </a:pPr>
            <a:r>
              <a:rPr lang="en-US" dirty="0"/>
              <a:t>Customization and scalability</a:t>
            </a:r>
            <a:endParaRPr lang="en-IN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55C6DDF-0487-D673-DBD3-CAE7379B4E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005877"/>
                  </p:ext>
                </p:extLst>
              </p:nvPr>
            </p:nvGraphicFramePr>
            <p:xfrm>
              <a:off x="-5730240" y="1428750"/>
              <a:ext cx="3048000" cy="1714500"/>
            </p:xfrm>
            <a:graphic>
              <a:graphicData uri="http://schemas.microsoft.com/office/powerpoint/2016/slidezoom">
                <pslz:sldZm>
                  <pslz:sldZmObj sldId="264" cId="3755796439">
                    <pslz:zmPr id="{710AD57A-D6E6-49EC-97A1-5CD054F2890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5C6DDF-0487-D673-DBD3-CAE7379B4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730240" y="1428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4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968932" y="476174"/>
            <a:ext cx="1728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5" dirty="0">
                <a:solidFill>
                  <a:srgbClr val="D82128"/>
                </a:solidFill>
                <a:latin typeface="Roboto"/>
              </a:rPr>
              <a:t>MODULE LIST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39310" y="886265"/>
            <a:ext cx="10689269" cy="517334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RobotoRegular"/>
              </a:rPr>
              <a:t>PUBLIC/ USER</a:t>
            </a:r>
          </a:p>
          <a:p>
            <a:pPr marL="538163" lvl="0" indent="-3635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Login </a:t>
            </a:r>
            <a:endParaRPr lang="en-IN" sz="1600" dirty="0">
              <a:latin typeface="RobotoRegular"/>
            </a:endParaRPr>
          </a:p>
          <a:p>
            <a:pPr marL="538163" lvl="0" indent="-3635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Register </a:t>
            </a:r>
            <a:endParaRPr lang="en-IN" sz="1600" dirty="0">
              <a:latin typeface="RobotoRegular"/>
            </a:endParaRPr>
          </a:p>
          <a:p>
            <a:pPr marL="538163" lvl="0" indent="-3635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Search Book </a:t>
            </a:r>
            <a:endParaRPr lang="en-IN" sz="1600" dirty="0">
              <a:latin typeface="RobotoRegular"/>
            </a:endParaRPr>
          </a:p>
          <a:p>
            <a:pPr marL="538163" lvl="0" indent="-3635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My Borrow History Book</a:t>
            </a:r>
            <a:endParaRPr lang="en-IN" sz="1600" dirty="0">
              <a:latin typeface="RobotoRegular"/>
            </a:endParaRPr>
          </a:p>
          <a:p>
            <a:pPr marL="538163" lvl="0" indent="-3635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My profile </a:t>
            </a:r>
            <a:endParaRPr lang="en-IN" sz="1600" dirty="0">
              <a:latin typeface="RobotoRegular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44214B7-C3AF-9D46-F46C-246A46EC8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4662087"/>
                  </p:ext>
                </p:extLst>
              </p:nvPr>
            </p:nvGraphicFramePr>
            <p:xfrm>
              <a:off x="-3436571" y="3210897"/>
              <a:ext cx="3048000" cy="1714500"/>
            </p:xfrm>
            <a:graphic>
              <a:graphicData uri="http://schemas.microsoft.com/office/powerpoint/2016/slidezoom">
                <pslz:sldZm>
                  <pslz:sldZmObj sldId="282" cId="1797252287">
                    <pslz:zmPr id="{D6C58D1C-A35E-4978-BFAF-6FB4F45D426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44214B7-C3AF-9D46-F46C-246A46EC89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36571" y="32108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79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968932" y="476174"/>
            <a:ext cx="1728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5" dirty="0">
                <a:solidFill>
                  <a:srgbClr val="D82128"/>
                </a:solidFill>
                <a:latin typeface="Roboto"/>
              </a:rPr>
              <a:t>MODULE LIST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39310" y="886265"/>
            <a:ext cx="10689269" cy="517334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RobotoRegular"/>
              </a:rPr>
              <a:t>ADMIN</a:t>
            </a:r>
          </a:p>
          <a:p>
            <a:pPr marL="538163" lvl="0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Login </a:t>
            </a:r>
            <a:endParaRPr lang="en-IN" sz="1600" dirty="0">
              <a:latin typeface="RobotoRegular"/>
            </a:endParaRPr>
          </a:p>
          <a:p>
            <a:pPr marL="538163" lvl="0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Add Book </a:t>
            </a:r>
            <a:endParaRPr lang="en-IN" sz="1600" dirty="0">
              <a:latin typeface="RobotoRegular"/>
            </a:endParaRPr>
          </a:p>
          <a:p>
            <a:pPr marL="538163" lvl="0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Update/Delete Book  </a:t>
            </a:r>
            <a:endParaRPr lang="en-IN" sz="1600" dirty="0">
              <a:latin typeface="RobotoRegular"/>
            </a:endParaRPr>
          </a:p>
          <a:p>
            <a:pPr marL="538163" lvl="0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RobotoRegular"/>
              </a:rPr>
              <a:t>View material</a:t>
            </a:r>
            <a:endParaRPr lang="en-IN" sz="1600" dirty="0">
              <a:latin typeface="RobotoRegular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BD39C12-273A-AFCE-D9F6-D3C4EDC40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88566"/>
                  </p:ext>
                </p:extLst>
              </p:nvPr>
            </p:nvGraphicFramePr>
            <p:xfrm>
              <a:off x="-4181475" y="4345106"/>
              <a:ext cx="3048000" cy="1714500"/>
            </p:xfrm>
            <a:graphic>
              <a:graphicData uri="http://schemas.microsoft.com/office/powerpoint/2016/slidezoom">
                <pslz:sldZm>
                  <pslz:sldZmObj sldId="284" cId="382913019">
                    <pslz:zmPr id="{6798D605-0EA3-482D-AC19-6BDE3421C96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D39C12-273A-AFCE-D9F6-D3C4EDC40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81475" y="434510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25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435416"/>
            <a:ext cx="211015" cy="450849"/>
          </a:xfrm>
          <a:custGeom>
            <a:avLst/>
            <a:gdLst/>
            <a:ahLst/>
            <a:cxnLst/>
            <a:rect l="l" t="t" r="r" b="b"/>
            <a:pathLst>
              <a:path w="77470" h="177165">
                <a:moveTo>
                  <a:pt x="77076" y="0"/>
                </a:moveTo>
                <a:lnTo>
                  <a:pt x="0" y="0"/>
                </a:lnTo>
                <a:lnTo>
                  <a:pt x="0" y="176936"/>
                </a:lnTo>
                <a:lnTo>
                  <a:pt x="77076" y="176936"/>
                </a:lnTo>
                <a:lnTo>
                  <a:pt x="77076" y="0"/>
                </a:lnTo>
                <a:close/>
              </a:path>
            </a:pathLst>
          </a:custGeom>
          <a:solidFill>
            <a:srgbClr val="D92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9C1DF-0A83-DB6E-299A-F859BB841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94" y="184120"/>
            <a:ext cx="6317527" cy="294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C46E-DFB0-17CA-CB41-26DD2283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7" y="3793271"/>
            <a:ext cx="6073666" cy="2773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D42A32-2762-2814-F377-EDE03A0C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58" y="3831374"/>
            <a:ext cx="6248942" cy="2842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D2A760-8E05-AEE7-7510-F3D6EF695992}"/>
              </a:ext>
            </a:extLst>
          </p:cNvPr>
          <p:cNvSpPr txBox="1"/>
          <p:nvPr/>
        </p:nvSpPr>
        <p:spPr>
          <a:xfrm>
            <a:off x="447870" y="435416"/>
            <a:ext cx="1916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Survey</a:t>
            </a:r>
            <a:endParaRPr lang="en-IN" sz="3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A49033D-4F9A-5DD4-2913-249CA1C666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0679204"/>
                  </p:ext>
                </p:extLst>
              </p:nvPr>
            </p:nvGraphicFramePr>
            <p:xfrm flipV="1">
              <a:off x="5977813" y="1976924"/>
              <a:ext cx="118187" cy="66480"/>
            </p:xfrm>
            <a:graphic>
              <a:graphicData uri="http://schemas.microsoft.com/office/powerpoint/2016/slidezoom">
                <pslz:sldZm>
                  <pslz:sldZmObj sldId="285" cId="1460287977">
                    <pslz:zmPr id="{2D4B977D-2AAC-4648-935E-652C39281F9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118187" cy="66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A49033D-4F9A-5DD4-2913-249CA1C66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977813" y="1976924"/>
                <a:ext cx="118187" cy="66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1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718</TotalTime>
  <Words>617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Roboto</vt:lpstr>
      <vt:lpstr>RobotoRegular</vt:lpstr>
      <vt:lpstr>Trebuchet MS</vt:lpstr>
      <vt:lpstr>Wingdings</vt:lpstr>
      <vt:lpstr>Wingdings 3</vt:lpstr>
      <vt:lpstr>Facet</vt:lpstr>
      <vt:lpstr>LIBRARY MANAGEMENT SYSTEM </vt:lpstr>
      <vt:lpstr>AIM OF THE PROJECT</vt:lpstr>
      <vt:lpstr>PowerPoint Presentation</vt:lpstr>
      <vt:lpstr>OBJECTIVE OF THIS PROJECT</vt:lpstr>
      <vt:lpstr>SOFTWARE AND HARDWARE 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login page</vt:lpstr>
      <vt:lpstr>Login pages</vt:lpstr>
      <vt:lpstr>View books</vt:lpstr>
      <vt:lpstr>User profile</vt:lpstr>
      <vt:lpstr>Borrow books</vt:lpstr>
      <vt:lpstr>home</vt:lpstr>
      <vt:lpstr>Add Books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</dc:creator>
  <cp:lastModifiedBy>DINDUKURTHI HARSHITH</cp:lastModifiedBy>
  <cp:revision>84</cp:revision>
  <dcterms:created xsi:type="dcterms:W3CDTF">2021-09-08T10:38:53Z</dcterms:created>
  <dcterms:modified xsi:type="dcterms:W3CDTF">2023-11-05T04:36:12Z</dcterms:modified>
</cp:coreProperties>
</file>